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5" r:id="rId9"/>
    <p:sldId id="260" r:id="rId10"/>
    <p:sldId id="261" r:id="rId11"/>
    <p:sldId id="266" r:id="rId12"/>
    <p:sldId id="267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31" autoAdjust="0"/>
  </p:normalViewPr>
  <p:slideViewPr>
    <p:cSldViewPr snapToGrid="0" snapToObjects="1">
      <p:cViewPr varScale="1">
        <p:scale>
          <a:sx n="82" d="100"/>
          <a:sy n="82" d="100"/>
        </p:scale>
        <p:origin x="24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4D21B-1D62-441D-9A1A-DB87E02132C7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F905-D69B-4D63-B3A5-7FA5690C92B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3382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1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9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1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8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7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4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FE69-F3B8-3B44-B8E2-A1C52C6F79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BE427-D55E-BB40-947B-75E880E54F56}" type="datetimeFigureOut"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FE69-F3B8-3B44-B8E2-A1C52C6F79D9}" type="slidenum">
              <a:t>‹#›</a:t>
            </a:fld>
            <a:endParaRPr lang="en-US"/>
          </a:p>
        </p:txBody>
      </p:sp>
      <p:pic>
        <p:nvPicPr>
          <p:cNvPr id="7" name="Picture 6" descr="LSS 0418-1 pp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09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9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jarnii@lsos.is" TargetMode="External"/><Relationship Id="rId2" Type="http://schemas.openxmlformats.org/officeDocument/2006/relationships/hyperlink" Target="mailto:gu&#240;mundur@lsos.i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53FDB2-04B2-C91D-33FC-2B0E5C1DBE4A}"/>
              </a:ext>
            </a:extLst>
          </p:cNvPr>
          <p:cNvSpPr txBox="1"/>
          <p:nvPr/>
        </p:nvSpPr>
        <p:spPr>
          <a:xfrm>
            <a:off x="1049215" y="1735015"/>
            <a:ext cx="70455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Kynning</a:t>
            </a:r>
            <a:r>
              <a:rPr lang="en-US" sz="3200" dirty="0"/>
              <a:t> á </a:t>
            </a:r>
            <a:r>
              <a:rPr lang="en-US" sz="3200" dirty="0" err="1"/>
              <a:t>nýju</a:t>
            </a:r>
            <a:r>
              <a:rPr lang="en-US" sz="3200" dirty="0"/>
              <a:t> </a:t>
            </a:r>
            <a:r>
              <a:rPr lang="en-US" sz="3200" dirty="0" err="1"/>
              <a:t>samkomulagi</a:t>
            </a:r>
            <a:r>
              <a:rPr lang="en-US" sz="3200" dirty="0"/>
              <a:t> </a:t>
            </a:r>
            <a:r>
              <a:rPr lang="en-US" sz="3200" dirty="0" err="1"/>
              <a:t>Tryggingasjóðs</a:t>
            </a:r>
            <a:r>
              <a:rPr lang="en-US" sz="3200" dirty="0"/>
              <a:t> </a:t>
            </a:r>
            <a:r>
              <a:rPr lang="en-US" sz="3200" dirty="0" err="1"/>
              <a:t>LSS</a:t>
            </a:r>
            <a:r>
              <a:rPr lang="en-US" sz="3200" dirty="0"/>
              <a:t>/</a:t>
            </a:r>
            <a:r>
              <a:rPr lang="en-US" sz="3200" dirty="0" err="1"/>
              <a:t>SNS</a:t>
            </a:r>
            <a:r>
              <a:rPr lang="en-US" sz="3200" dirty="0"/>
              <a:t> </a:t>
            </a:r>
            <a:r>
              <a:rPr lang="en-US" sz="3200" dirty="0" err="1"/>
              <a:t>og</a:t>
            </a:r>
            <a:r>
              <a:rPr lang="en-US" sz="3200" dirty="0"/>
              <a:t> Tryggja ehf</a:t>
            </a:r>
          </a:p>
          <a:p>
            <a:endParaRPr lang="is-I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36A439D-F167-EAF8-CADC-9DFA1CE97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685" y="3429000"/>
            <a:ext cx="3288129" cy="135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blue and red symbol&#10;&#10;Description automatically generated with low confidence">
            <a:extLst>
              <a:ext uri="{FF2B5EF4-FFF2-40B4-BE49-F238E27FC236}">
                <a16:creationId xmlns:a16="http://schemas.microsoft.com/office/drawing/2014/main" id="{BD49691E-EA2F-58EE-5F79-D18A5BF571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186" y="3279247"/>
            <a:ext cx="1932463" cy="193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57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ulltingi slf - Já.is">
            <a:extLst>
              <a:ext uri="{FF2B5EF4-FFF2-40B4-BE49-F238E27FC236}">
                <a16:creationId xmlns:a16="http://schemas.microsoft.com/office/drawing/2014/main" id="{BD872575-B5C1-7246-C9E1-3EB22A45A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3666311"/>
            <a:ext cx="3506217" cy="175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E5F540-C0E1-6D47-CCA2-B1335EF8D25E}"/>
              </a:ext>
            </a:extLst>
          </p:cNvPr>
          <p:cNvSpPr txBox="1"/>
          <p:nvPr/>
        </p:nvSpPr>
        <p:spPr>
          <a:xfrm>
            <a:off x="1242646" y="1582615"/>
            <a:ext cx="6940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LSS </a:t>
            </a:r>
            <a:r>
              <a:rPr lang="en-US" dirty="0" err="1"/>
              <a:t>mælir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tryggingalögfræðingur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fengin</a:t>
            </a:r>
            <a:r>
              <a:rPr lang="en-US" dirty="0"/>
              <a:t> til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sjá</a:t>
            </a:r>
            <a:r>
              <a:rPr lang="en-US" dirty="0"/>
              <a:t> um og </a:t>
            </a:r>
            <a:r>
              <a:rPr lang="en-US" dirty="0" err="1"/>
              <a:t>leiðbeina</a:t>
            </a:r>
            <a:r>
              <a:rPr lang="en-US" dirty="0"/>
              <a:t> </a:t>
            </a:r>
            <a:r>
              <a:rPr lang="en-US" dirty="0" err="1"/>
              <a:t>félagsmönnum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sækja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</a:t>
            </a:r>
            <a:r>
              <a:rPr lang="en-US" dirty="0" err="1"/>
              <a:t>bætur</a:t>
            </a:r>
            <a:r>
              <a:rPr lang="en-US" dirty="0"/>
              <a:t> í </a:t>
            </a:r>
            <a:r>
              <a:rPr lang="en-US" dirty="0" err="1"/>
              <a:t>tryggingu</a:t>
            </a:r>
            <a:r>
              <a:rPr lang="en-US" dirty="0"/>
              <a:t> hjá Tryggja ehf.</a:t>
            </a:r>
          </a:p>
          <a:p>
            <a:endParaRPr lang="en-US" dirty="0"/>
          </a:p>
          <a:p>
            <a:r>
              <a:rPr lang="en-US" dirty="0"/>
              <a:t>LSS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átt</a:t>
            </a:r>
            <a:r>
              <a:rPr lang="en-US" dirty="0"/>
              <a:t> </a:t>
            </a:r>
            <a:r>
              <a:rPr lang="en-US" dirty="0" err="1"/>
              <a:t>gott</a:t>
            </a:r>
            <a:r>
              <a:rPr lang="en-US" dirty="0"/>
              <a:t> </a:t>
            </a:r>
            <a:r>
              <a:rPr lang="en-US" dirty="0" err="1"/>
              <a:t>samstarf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Fulltingi</a:t>
            </a:r>
            <a:r>
              <a:rPr lang="en-US" dirty="0"/>
              <a:t> </a:t>
            </a:r>
            <a:r>
              <a:rPr lang="en-US" dirty="0" err="1"/>
              <a:t>undanfarin</a:t>
            </a:r>
            <a:r>
              <a:rPr lang="en-US" dirty="0"/>
              <a:t> </a:t>
            </a:r>
            <a:r>
              <a:rPr lang="en-US" dirty="0" err="1"/>
              <a:t>ár</a:t>
            </a:r>
            <a:r>
              <a:rPr lang="en-US" dirty="0"/>
              <a:t> og </a:t>
            </a:r>
            <a:r>
              <a:rPr lang="en-US" dirty="0" err="1"/>
              <a:t>aðstoðar</a:t>
            </a:r>
            <a:r>
              <a:rPr lang="en-US" dirty="0"/>
              <a:t> LSS </a:t>
            </a:r>
            <a:r>
              <a:rPr lang="en-US" dirty="0" err="1"/>
              <a:t>félagsmenn</a:t>
            </a:r>
            <a:r>
              <a:rPr lang="en-US" dirty="0"/>
              <a:t> í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komast</a:t>
            </a:r>
            <a:r>
              <a:rPr lang="en-US" dirty="0"/>
              <a:t> í </a:t>
            </a:r>
            <a:r>
              <a:rPr lang="en-US" dirty="0" err="1"/>
              <a:t>samband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starfsmenn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.</a:t>
            </a:r>
            <a:endParaRPr lang="is-I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9A4927-9AEC-0E5C-88C7-19BDA511D8F8}"/>
              </a:ext>
            </a:extLst>
          </p:cNvPr>
          <p:cNvSpPr txBox="1"/>
          <p:nvPr/>
        </p:nvSpPr>
        <p:spPr>
          <a:xfrm>
            <a:off x="1957754" y="4220308"/>
            <a:ext cx="33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Fulltingi</a:t>
            </a:r>
            <a:endParaRPr lang="en-US" sz="2400" b="1" dirty="0"/>
          </a:p>
          <a:p>
            <a:r>
              <a:rPr lang="en-US" sz="2400" b="1" dirty="0" err="1"/>
              <a:t>Höfðabakki</a:t>
            </a:r>
            <a:r>
              <a:rPr lang="en-US" sz="2400" b="1" dirty="0"/>
              <a:t> 9</a:t>
            </a:r>
          </a:p>
          <a:p>
            <a:r>
              <a:rPr lang="en-US" sz="2400" b="1" dirty="0"/>
              <a:t>533-2050 </a:t>
            </a:r>
            <a:endParaRPr lang="is-IS" sz="2400" b="1" dirty="0"/>
          </a:p>
        </p:txBody>
      </p:sp>
    </p:spTree>
    <p:extLst>
      <p:ext uri="{BB962C8B-B14F-4D97-AF65-F5344CB8AC3E}">
        <p14:creationId xmlns:p14="http://schemas.microsoft.com/office/powerpoint/2010/main" val="3185803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07DC69-D9C9-1FF8-7BF5-8C447EE40B23}"/>
              </a:ext>
            </a:extLst>
          </p:cNvPr>
          <p:cNvSpPr txBox="1"/>
          <p:nvPr/>
        </p:nvSpPr>
        <p:spPr>
          <a:xfrm>
            <a:off x="1477108" y="2098431"/>
            <a:ext cx="57208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Frekari</a:t>
            </a:r>
            <a:r>
              <a:rPr lang="en-US" sz="2400" b="1" dirty="0"/>
              <a:t> </a:t>
            </a:r>
            <a:r>
              <a:rPr lang="en-US" sz="2400" b="1" dirty="0" err="1"/>
              <a:t>upplýsingar</a:t>
            </a:r>
            <a:r>
              <a:rPr lang="en-US" sz="2400" b="1" dirty="0"/>
              <a:t> </a:t>
            </a:r>
            <a:r>
              <a:rPr lang="en-US" sz="2400" b="1" dirty="0" err="1"/>
              <a:t>má</a:t>
            </a:r>
            <a:r>
              <a:rPr lang="en-US" sz="2400" b="1" dirty="0"/>
              <a:t> </a:t>
            </a:r>
            <a:r>
              <a:rPr lang="en-US" sz="2400" b="1" dirty="0" err="1"/>
              <a:t>fá</a:t>
            </a:r>
            <a:r>
              <a:rPr lang="en-US" sz="2400" b="1" dirty="0"/>
              <a:t> á </a:t>
            </a:r>
            <a:r>
              <a:rPr lang="en-US" sz="2400" b="1" dirty="0" err="1"/>
              <a:t>skrifstofu</a:t>
            </a:r>
            <a:r>
              <a:rPr lang="en-US" sz="2400" b="1" dirty="0"/>
              <a:t> </a:t>
            </a:r>
            <a:r>
              <a:rPr lang="en-US" sz="2400" b="1" dirty="0" err="1"/>
              <a:t>LSS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Guðmundur Þór Jónsson</a:t>
            </a:r>
          </a:p>
          <a:p>
            <a:r>
              <a:rPr lang="en-US" sz="2400" b="1" dirty="0" err="1">
                <a:hlinkClick r:id="rId2"/>
              </a:rPr>
              <a:t>guðmundur@lsos.is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Bjarni Ingimarsson</a:t>
            </a:r>
          </a:p>
          <a:p>
            <a:r>
              <a:rPr lang="en-US" sz="2400" b="1" dirty="0" err="1">
                <a:hlinkClick r:id="rId3"/>
              </a:rPr>
              <a:t>bjarnii@lsos.is</a:t>
            </a:r>
            <a:endParaRPr lang="en-US" sz="2400" b="1" dirty="0"/>
          </a:p>
          <a:p>
            <a:endParaRPr lang="is-IS" sz="2400" b="1" dirty="0"/>
          </a:p>
        </p:txBody>
      </p:sp>
    </p:spTree>
    <p:extLst>
      <p:ext uri="{BB962C8B-B14F-4D97-AF65-F5344CB8AC3E}">
        <p14:creationId xmlns:p14="http://schemas.microsoft.com/office/powerpoint/2010/main" val="295653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787621-DE17-1CC0-BF25-47ECE2557D64}"/>
              </a:ext>
            </a:extLst>
          </p:cNvPr>
          <p:cNvSpPr txBox="1"/>
          <p:nvPr/>
        </p:nvSpPr>
        <p:spPr>
          <a:xfrm>
            <a:off x="1137138" y="1992923"/>
            <a:ext cx="66352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Tryggingasjóður</a:t>
            </a:r>
            <a:r>
              <a:rPr lang="en-US" dirty="0"/>
              <a:t> LSS/SNS var </a:t>
            </a:r>
            <a:r>
              <a:rPr lang="en-US" dirty="0" err="1"/>
              <a:t>stofnaður</a:t>
            </a:r>
            <a:r>
              <a:rPr lang="en-US" dirty="0"/>
              <a:t> </a:t>
            </a:r>
            <a:r>
              <a:rPr lang="en-US" dirty="0" err="1"/>
              <a:t>árið</a:t>
            </a:r>
            <a:r>
              <a:rPr lang="en-US" dirty="0"/>
              <a:t> 2016.</a:t>
            </a:r>
          </a:p>
          <a:p>
            <a:endParaRPr lang="en-US" dirty="0"/>
          </a:p>
          <a:p>
            <a:r>
              <a:rPr lang="en-US" dirty="0" err="1"/>
              <a:t>Félagsmenn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fá</a:t>
            </a:r>
            <a:r>
              <a:rPr lang="en-US" dirty="0"/>
              <a:t> </a:t>
            </a:r>
            <a:r>
              <a:rPr lang="en-US" dirty="0" err="1"/>
              <a:t>laun</a:t>
            </a:r>
            <a:r>
              <a:rPr lang="en-US" dirty="0"/>
              <a:t> </a:t>
            </a:r>
            <a:r>
              <a:rPr lang="en-US" dirty="0" err="1"/>
              <a:t>greidd</a:t>
            </a:r>
            <a:r>
              <a:rPr lang="en-US" dirty="0"/>
              <a:t> </a:t>
            </a: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kjarasamingi</a:t>
            </a:r>
            <a:r>
              <a:rPr lang="en-US" dirty="0"/>
              <a:t> </a:t>
            </a:r>
            <a:r>
              <a:rPr lang="en-US" dirty="0" err="1"/>
              <a:t>LSS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SNS</a:t>
            </a:r>
            <a:endParaRPr lang="en-US" dirty="0"/>
          </a:p>
          <a:p>
            <a:r>
              <a:rPr lang="en-US" dirty="0" err="1"/>
              <a:t>Greitt</a:t>
            </a:r>
            <a:r>
              <a:rPr lang="en-US" dirty="0"/>
              <a:t> er 0,75% </a:t>
            </a:r>
            <a:r>
              <a:rPr lang="en-US" dirty="0" err="1"/>
              <a:t>ofan</a:t>
            </a:r>
            <a:r>
              <a:rPr lang="en-US" dirty="0"/>
              <a:t> á </a:t>
            </a:r>
            <a:r>
              <a:rPr lang="en-US" dirty="0" err="1"/>
              <a:t>laun</a:t>
            </a:r>
            <a:r>
              <a:rPr lang="en-US" dirty="0"/>
              <a:t> </a:t>
            </a:r>
            <a:r>
              <a:rPr lang="en-US" dirty="0" err="1"/>
              <a:t>félagsmanna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Markmið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kaupa</a:t>
            </a:r>
            <a:r>
              <a:rPr lang="en-US" dirty="0"/>
              <a:t> </a:t>
            </a:r>
            <a:r>
              <a:rPr lang="en-US" dirty="0" err="1"/>
              <a:t>viðbótar</a:t>
            </a:r>
            <a:r>
              <a:rPr lang="en-US" dirty="0"/>
              <a:t> </a:t>
            </a:r>
            <a:r>
              <a:rPr lang="en-US" dirty="0" err="1"/>
              <a:t>slysatryggingar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slökkviliðsmenn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þeir</a:t>
            </a:r>
            <a:r>
              <a:rPr lang="en-US" dirty="0"/>
              <a:t> </a:t>
            </a:r>
            <a:r>
              <a:rPr lang="en-US" dirty="0" err="1"/>
              <a:t>séu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svipaðar</a:t>
            </a:r>
            <a:r>
              <a:rPr lang="en-US" dirty="0"/>
              <a:t> </a:t>
            </a:r>
            <a:r>
              <a:rPr lang="en-US" dirty="0" err="1"/>
              <a:t>tryggingar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þær</a:t>
            </a:r>
            <a:r>
              <a:rPr lang="en-US" dirty="0"/>
              <a:t> </a:t>
            </a:r>
            <a:r>
              <a:rPr lang="en-US" dirty="0" err="1"/>
              <a:t>stéttir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tryggðar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skaðabótalögum</a:t>
            </a:r>
            <a:r>
              <a:rPr lang="en-US" dirty="0"/>
              <a:t>. (</a:t>
            </a:r>
            <a:r>
              <a:rPr lang="en-US" dirty="0" err="1"/>
              <a:t>Lögreglan</a:t>
            </a:r>
            <a:r>
              <a:rPr lang="en-US" dirty="0"/>
              <a:t>, LHG).</a:t>
            </a:r>
          </a:p>
          <a:p>
            <a:endParaRPr lang="en-US" dirty="0"/>
          </a:p>
          <a:p>
            <a:r>
              <a:rPr lang="en-US" dirty="0" err="1"/>
              <a:t>Árið</a:t>
            </a:r>
            <a:r>
              <a:rPr lang="en-US" dirty="0"/>
              <a:t> 2021 </a:t>
            </a:r>
            <a:r>
              <a:rPr lang="en-US" dirty="0" err="1"/>
              <a:t>bætti</a:t>
            </a:r>
            <a:r>
              <a:rPr lang="en-US" dirty="0"/>
              <a:t> </a:t>
            </a:r>
            <a:r>
              <a:rPr lang="en-US" dirty="0" err="1"/>
              <a:t>sjóðurinn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krabbameinstryggingu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sjóðurinn</a:t>
            </a:r>
            <a:r>
              <a:rPr lang="en-US" dirty="0"/>
              <a:t> </a:t>
            </a:r>
            <a:r>
              <a:rPr lang="en-US" dirty="0" err="1"/>
              <a:t>sá</a:t>
            </a:r>
            <a:r>
              <a:rPr lang="en-US" dirty="0"/>
              <a:t> </a:t>
            </a:r>
            <a:r>
              <a:rPr lang="en-US" dirty="0" err="1"/>
              <a:t>sjálfur</a:t>
            </a:r>
            <a:r>
              <a:rPr lang="en-US" dirty="0"/>
              <a:t> um.</a:t>
            </a:r>
          </a:p>
          <a:p>
            <a:endParaRPr lang="en-US" dirty="0"/>
          </a:p>
          <a:p>
            <a:r>
              <a:rPr lang="en-US" dirty="0" err="1"/>
              <a:t>Ný</a:t>
            </a:r>
            <a:r>
              <a:rPr lang="en-US" dirty="0"/>
              <a:t> </a:t>
            </a:r>
            <a:r>
              <a:rPr lang="en-US" dirty="0" err="1"/>
              <a:t>trygging</a:t>
            </a:r>
            <a:r>
              <a:rPr lang="en-US" dirty="0"/>
              <a:t> </a:t>
            </a:r>
            <a:r>
              <a:rPr lang="en-US" dirty="0" err="1"/>
              <a:t>hjá</a:t>
            </a:r>
            <a:r>
              <a:rPr lang="en-US" dirty="0"/>
              <a:t> Tryggja ehf </a:t>
            </a:r>
            <a:r>
              <a:rPr lang="en-US" dirty="0" err="1"/>
              <a:t>gildir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1. </a:t>
            </a:r>
            <a:r>
              <a:rPr lang="en-US" dirty="0" err="1"/>
              <a:t>júní</a:t>
            </a:r>
            <a:r>
              <a:rPr lang="en-US" dirty="0"/>
              <a:t> 2023.</a:t>
            </a:r>
            <a:endParaRPr lang="is-I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3925BF-47E8-C702-C280-AFFE89505415}"/>
              </a:ext>
            </a:extLst>
          </p:cNvPr>
          <p:cNvSpPr txBox="1"/>
          <p:nvPr/>
        </p:nvSpPr>
        <p:spPr>
          <a:xfrm>
            <a:off x="1137138" y="1125415"/>
            <a:ext cx="6166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Tryggingasjóður</a:t>
            </a:r>
            <a:r>
              <a:rPr lang="en-US" sz="2400" b="1" dirty="0"/>
              <a:t> </a:t>
            </a:r>
            <a:r>
              <a:rPr lang="en-US" sz="2400" b="1" dirty="0" err="1"/>
              <a:t>LSS</a:t>
            </a:r>
            <a:r>
              <a:rPr lang="en-US" sz="2400" b="1" dirty="0"/>
              <a:t> </a:t>
            </a:r>
            <a:r>
              <a:rPr lang="en-US" sz="2400" b="1" dirty="0" err="1"/>
              <a:t>og</a:t>
            </a:r>
            <a:r>
              <a:rPr lang="en-US" sz="2400" b="1" dirty="0"/>
              <a:t> </a:t>
            </a:r>
            <a:r>
              <a:rPr lang="en-US" sz="2400" b="1" dirty="0" err="1"/>
              <a:t>SNS</a:t>
            </a:r>
            <a:endParaRPr lang="is-IS" sz="2400" b="1" dirty="0"/>
          </a:p>
        </p:txBody>
      </p:sp>
    </p:spTree>
    <p:extLst>
      <p:ext uri="{BB962C8B-B14F-4D97-AF65-F5344CB8AC3E}">
        <p14:creationId xmlns:p14="http://schemas.microsoft.com/office/powerpoint/2010/main" val="92551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DF1A59-B580-40DC-09CC-5C178253B02C}"/>
              </a:ext>
            </a:extLst>
          </p:cNvPr>
          <p:cNvSpPr txBox="1"/>
          <p:nvPr/>
        </p:nvSpPr>
        <p:spPr>
          <a:xfrm>
            <a:off x="1336431" y="2016369"/>
            <a:ext cx="61487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Hvað</a:t>
            </a:r>
            <a:r>
              <a:rPr lang="en-US" sz="2400" b="1" dirty="0"/>
              <a:t> er </a:t>
            </a:r>
            <a:r>
              <a:rPr lang="en-US" sz="2400" b="1" dirty="0" err="1"/>
              <a:t>inni</a:t>
            </a:r>
            <a:r>
              <a:rPr lang="en-US" sz="2400" b="1" dirty="0"/>
              <a:t> í </a:t>
            </a:r>
            <a:r>
              <a:rPr lang="en-US" sz="2400" b="1" dirty="0" err="1"/>
              <a:t>nýrri</a:t>
            </a:r>
            <a:r>
              <a:rPr lang="en-US" sz="2400" b="1" dirty="0"/>
              <a:t> </a:t>
            </a:r>
            <a:r>
              <a:rPr lang="en-US" sz="2400" b="1" dirty="0" err="1"/>
              <a:t>tryggingu</a:t>
            </a:r>
            <a:r>
              <a:rPr lang="en-US" sz="2400" b="1" dirty="0"/>
              <a:t>?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Slysatrygging</a:t>
            </a:r>
            <a:r>
              <a:rPr lang="en-US" dirty="0"/>
              <a:t> í </a:t>
            </a:r>
            <a:r>
              <a:rPr lang="en-US" dirty="0" err="1"/>
              <a:t>vinnutíma</a:t>
            </a:r>
            <a:r>
              <a:rPr lang="en-US" dirty="0"/>
              <a:t> – </a:t>
            </a:r>
            <a:r>
              <a:rPr lang="en-US" dirty="0" err="1"/>
              <a:t>varanleg</a:t>
            </a:r>
            <a:r>
              <a:rPr lang="en-US" dirty="0"/>
              <a:t> </a:t>
            </a:r>
            <a:r>
              <a:rPr lang="en-US" dirty="0" err="1"/>
              <a:t>læknisfræðileg</a:t>
            </a:r>
            <a:r>
              <a:rPr lang="en-US" dirty="0"/>
              <a:t> </a:t>
            </a:r>
            <a:r>
              <a:rPr lang="en-US" dirty="0" err="1"/>
              <a:t>örorka</a:t>
            </a:r>
            <a:r>
              <a:rPr lang="en-U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Dánarbætur</a:t>
            </a:r>
            <a:r>
              <a:rPr lang="en-US" dirty="0"/>
              <a:t> </a:t>
            </a:r>
            <a:r>
              <a:rPr lang="en-US" dirty="0" err="1"/>
              <a:t>vegna</a:t>
            </a:r>
            <a:r>
              <a:rPr lang="en-US" dirty="0"/>
              <a:t> </a:t>
            </a:r>
            <a:r>
              <a:rPr lang="en-US" dirty="0" err="1"/>
              <a:t>slyss</a:t>
            </a:r>
            <a:r>
              <a:rPr lang="en-U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r>
              <a:rPr lang="en-US" b="1" dirty="0" err="1"/>
              <a:t>Viðbót</a:t>
            </a:r>
            <a:r>
              <a:rPr lang="en-US" b="1" dirty="0"/>
              <a:t> </a:t>
            </a:r>
            <a:r>
              <a:rPr lang="en-US" b="1" dirty="0" err="1"/>
              <a:t>við</a:t>
            </a:r>
            <a:r>
              <a:rPr lang="en-US" b="1" dirty="0"/>
              <a:t> </a:t>
            </a:r>
            <a:r>
              <a:rPr lang="en-US" b="1" dirty="0" err="1"/>
              <a:t>endurnýjun</a:t>
            </a: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Útfararkostnaður</a:t>
            </a:r>
            <a:r>
              <a:rPr lang="en-U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Sjúkdómatrygging</a:t>
            </a:r>
            <a:r>
              <a:rPr lang="en-US" dirty="0"/>
              <a:t> </a:t>
            </a:r>
            <a:r>
              <a:rPr lang="en-US" dirty="0" err="1"/>
              <a:t>vegna</a:t>
            </a:r>
            <a:r>
              <a:rPr lang="en-US" dirty="0"/>
              <a:t> </a:t>
            </a:r>
            <a:r>
              <a:rPr lang="en-US" dirty="0" err="1"/>
              <a:t>krabbameina</a:t>
            </a:r>
            <a:r>
              <a:rPr lang="en-US" dirty="0"/>
              <a:t>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50148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11B8CB-B6C8-21AD-1736-C45889F922F1}"/>
              </a:ext>
            </a:extLst>
          </p:cNvPr>
          <p:cNvSpPr txBox="1"/>
          <p:nvPr/>
        </p:nvSpPr>
        <p:spPr>
          <a:xfrm>
            <a:off x="1418492" y="1451986"/>
            <a:ext cx="63070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Slysatrygging</a:t>
            </a:r>
            <a:r>
              <a:rPr lang="en-US" sz="2400" b="1" dirty="0"/>
              <a:t> </a:t>
            </a:r>
            <a:r>
              <a:rPr lang="en-US" sz="2400" b="1" dirty="0" err="1"/>
              <a:t>vegna</a:t>
            </a:r>
            <a:r>
              <a:rPr lang="en-US" sz="2400" b="1" dirty="0"/>
              <a:t> </a:t>
            </a:r>
            <a:r>
              <a:rPr lang="en-US" sz="2400" b="1" dirty="0" err="1"/>
              <a:t>læknisfræðilegrar</a:t>
            </a:r>
            <a:r>
              <a:rPr lang="en-US" sz="2400" b="1" dirty="0"/>
              <a:t> </a:t>
            </a:r>
            <a:r>
              <a:rPr lang="en-US" sz="2400" b="1" dirty="0" err="1"/>
              <a:t>örorku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Félagsmenn</a:t>
            </a:r>
            <a:r>
              <a:rPr lang="en-US" dirty="0"/>
              <a:t> LSS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fá</a:t>
            </a:r>
            <a:r>
              <a:rPr lang="en-US" dirty="0"/>
              <a:t> </a:t>
            </a:r>
            <a:r>
              <a:rPr lang="en-US" dirty="0" err="1"/>
              <a:t>greidd</a:t>
            </a:r>
            <a:r>
              <a:rPr lang="en-US" dirty="0"/>
              <a:t> </a:t>
            </a:r>
            <a:r>
              <a:rPr lang="en-US" dirty="0" err="1"/>
              <a:t>laun</a:t>
            </a:r>
            <a:r>
              <a:rPr lang="en-US" dirty="0"/>
              <a:t> </a:t>
            </a: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kjarasamingi</a:t>
            </a:r>
            <a:r>
              <a:rPr lang="en-US" dirty="0"/>
              <a:t> LSS og SNS.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Tryggðir</a:t>
            </a:r>
            <a:r>
              <a:rPr lang="en-US" dirty="0"/>
              <a:t> á </a:t>
            </a:r>
            <a:r>
              <a:rPr lang="en-US" dirty="0" err="1"/>
              <a:t>vinnutíma</a:t>
            </a:r>
            <a:r>
              <a:rPr lang="en-US" dirty="0"/>
              <a:t>, í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vinnu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slökkviliðs</a:t>
            </a:r>
            <a:r>
              <a:rPr lang="en-US" dirty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sjúkraflutningamenn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Til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fá</a:t>
            </a:r>
            <a:r>
              <a:rPr lang="en-US" dirty="0"/>
              <a:t> </a:t>
            </a:r>
            <a:r>
              <a:rPr lang="en-US" dirty="0" err="1"/>
              <a:t>bætur</a:t>
            </a:r>
            <a:r>
              <a:rPr lang="en-US" dirty="0"/>
              <a:t> </a:t>
            </a:r>
            <a:r>
              <a:rPr lang="en-US" dirty="0" err="1"/>
              <a:t>þarf</a:t>
            </a:r>
            <a:r>
              <a:rPr lang="en-US" dirty="0"/>
              <a:t> </a:t>
            </a:r>
            <a:r>
              <a:rPr lang="en-US" dirty="0" err="1"/>
              <a:t>varanleg</a:t>
            </a:r>
            <a:r>
              <a:rPr lang="en-US" dirty="0"/>
              <a:t> </a:t>
            </a:r>
            <a:r>
              <a:rPr lang="en-US" dirty="0" err="1"/>
              <a:t>læknisfræðileg</a:t>
            </a:r>
            <a:r>
              <a:rPr lang="en-US" dirty="0"/>
              <a:t> </a:t>
            </a:r>
            <a:r>
              <a:rPr lang="en-US" dirty="0" err="1"/>
              <a:t>örorka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vera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lágmarki</a:t>
            </a:r>
            <a:r>
              <a:rPr lang="en-US" dirty="0"/>
              <a:t> 5% </a:t>
            </a:r>
            <a:r>
              <a:rPr lang="en-US" dirty="0" err="1"/>
              <a:t>eða</a:t>
            </a:r>
            <a:r>
              <a:rPr lang="en-US" dirty="0"/>
              <a:t> 3.500.000 kr.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Hámarks</a:t>
            </a:r>
            <a:r>
              <a:rPr lang="en-US" dirty="0"/>
              <a:t> </a:t>
            </a:r>
            <a:r>
              <a:rPr lang="en-US" dirty="0" err="1"/>
              <a:t>bætur</a:t>
            </a:r>
            <a:r>
              <a:rPr lang="en-US" dirty="0"/>
              <a:t> </a:t>
            </a:r>
            <a:r>
              <a:rPr lang="en-US" dirty="0" err="1"/>
              <a:t>vegna</a:t>
            </a:r>
            <a:r>
              <a:rPr lang="en-US" dirty="0"/>
              <a:t> 100% </a:t>
            </a:r>
            <a:r>
              <a:rPr lang="en-US" dirty="0" err="1"/>
              <a:t>varanlegrar</a:t>
            </a:r>
            <a:r>
              <a:rPr lang="en-US" dirty="0"/>
              <a:t> </a:t>
            </a:r>
            <a:r>
              <a:rPr lang="en-US" dirty="0" err="1"/>
              <a:t>læknisfræðilegrar</a:t>
            </a:r>
            <a:r>
              <a:rPr lang="en-US" dirty="0"/>
              <a:t> </a:t>
            </a:r>
            <a:r>
              <a:rPr lang="en-US" dirty="0" err="1"/>
              <a:t>örorku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aldurslækkunar</a:t>
            </a:r>
            <a:r>
              <a:rPr lang="en-US" dirty="0"/>
              <a:t> er 70.000.000 kr.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Aldurstengdar</a:t>
            </a:r>
            <a:r>
              <a:rPr lang="en-US" dirty="0"/>
              <a:t> </a:t>
            </a:r>
            <a:r>
              <a:rPr lang="en-US" dirty="0" err="1"/>
              <a:t>lækkanir</a:t>
            </a:r>
            <a:r>
              <a:rPr lang="en-US" dirty="0"/>
              <a:t> 41-65 </a:t>
            </a:r>
            <a:r>
              <a:rPr lang="en-US" dirty="0" err="1"/>
              <a:t>ára</a:t>
            </a:r>
            <a:r>
              <a:rPr lang="en-US" dirty="0"/>
              <a:t> – </a:t>
            </a:r>
            <a:r>
              <a:rPr lang="en-US" dirty="0" err="1"/>
              <a:t>eftir</a:t>
            </a:r>
            <a:r>
              <a:rPr lang="en-US" dirty="0"/>
              <a:t> 65 </a:t>
            </a:r>
            <a:r>
              <a:rPr lang="en-US" dirty="0" err="1"/>
              <a:t>ára</a:t>
            </a:r>
            <a:r>
              <a:rPr lang="en-US" dirty="0"/>
              <a:t> 50% </a:t>
            </a:r>
            <a:r>
              <a:rPr lang="en-US" dirty="0" err="1"/>
              <a:t>bætur</a:t>
            </a:r>
            <a:r>
              <a:rPr lang="en-US" dirty="0"/>
              <a:t>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8639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11B8CB-B6C8-21AD-1736-C45889F922F1}"/>
              </a:ext>
            </a:extLst>
          </p:cNvPr>
          <p:cNvSpPr txBox="1"/>
          <p:nvPr/>
        </p:nvSpPr>
        <p:spPr>
          <a:xfrm>
            <a:off x="1535723" y="1418491"/>
            <a:ext cx="63070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Dánarbætur</a:t>
            </a:r>
            <a:r>
              <a:rPr lang="en-US" sz="2400" b="1" dirty="0"/>
              <a:t> </a:t>
            </a:r>
            <a:r>
              <a:rPr lang="en-US" sz="2400" b="1" dirty="0" err="1"/>
              <a:t>vegna</a:t>
            </a:r>
            <a:r>
              <a:rPr lang="en-US" sz="2400" b="1" dirty="0"/>
              <a:t> </a:t>
            </a:r>
            <a:r>
              <a:rPr lang="en-US" sz="2400" b="1" dirty="0" err="1"/>
              <a:t>slyss</a:t>
            </a:r>
            <a:r>
              <a:rPr lang="en-US" sz="2400" b="1" dirty="0"/>
              <a:t> </a:t>
            </a:r>
            <a:r>
              <a:rPr lang="is-I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 vátryggingartíma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Félagsmenn</a:t>
            </a:r>
            <a:r>
              <a:rPr lang="en-US" dirty="0"/>
              <a:t> LSS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fá</a:t>
            </a:r>
            <a:r>
              <a:rPr lang="en-US" dirty="0"/>
              <a:t> </a:t>
            </a:r>
            <a:r>
              <a:rPr lang="en-US" dirty="0" err="1"/>
              <a:t>greidd</a:t>
            </a:r>
            <a:r>
              <a:rPr lang="en-US" dirty="0"/>
              <a:t> </a:t>
            </a:r>
            <a:r>
              <a:rPr lang="en-US" dirty="0" err="1"/>
              <a:t>laun</a:t>
            </a:r>
            <a:r>
              <a:rPr lang="en-US" dirty="0"/>
              <a:t> </a:t>
            </a: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kjarasamningi</a:t>
            </a:r>
            <a:r>
              <a:rPr lang="en-US" dirty="0"/>
              <a:t> LSS og SNS.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Bætur</a:t>
            </a:r>
            <a:r>
              <a:rPr lang="en-US" dirty="0"/>
              <a:t> 20.000.000 kr.</a:t>
            </a:r>
            <a:endParaRPr lang="is-I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F35B21-98AF-2535-7FBA-DAC7E7A1F260}"/>
              </a:ext>
            </a:extLst>
          </p:cNvPr>
          <p:cNvSpPr txBox="1"/>
          <p:nvPr/>
        </p:nvSpPr>
        <p:spPr>
          <a:xfrm>
            <a:off x="1535722" y="3429000"/>
            <a:ext cx="630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Útfararkostnaður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Félagsmenn</a:t>
            </a:r>
            <a:r>
              <a:rPr lang="en-US" dirty="0"/>
              <a:t> LSS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fá</a:t>
            </a:r>
            <a:r>
              <a:rPr lang="en-US" dirty="0"/>
              <a:t> </a:t>
            </a:r>
            <a:r>
              <a:rPr lang="en-US" dirty="0" err="1"/>
              <a:t>greidd</a:t>
            </a:r>
            <a:r>
              <a:rPr lang="en-US" dirty="0"/>
              <a:t> </a:t>
            </a:r>
            <a:r>
              <a:rPr lang="en-US" dirty="0" err="1"/>
              <a:t>laun</a:t>
            </a:r>
            <a:r>
              <a:rPr lang="en-US" dirty="0"/>
              <a:t> </a:t>
            </a: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kjarasamingi</a:t>
            </a:r>
            <a:r>
              <a:rPr lang="en-US" dirty="0"/>
              <a:t> LSS og SNS.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Bótafjárhæð</a:t>
            </a:r>
            <a:r>
              <a:rPr lang="en-US" dirty="0"/>
              <a:t> 1.500.000 kr.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Sólarhringstrygging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Verði félagsmaður fyrir slysi eða greinist með sjúkdóm á vátryggingartíma, sem leiðir til andláts hans innan 1 árs frá slysdegi eða sjúkdómsgreiningu.</a:t>
            </a:r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96922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0A6D8E-13D0-DCA3-4338-FBA59A4FB1B6}"/>
              </a:ext>
            </a:extLst>
          </p:cNvPr>
          <p:cNvSpPr txBox="1"/>
          <p:nvPr/>
        </p:nvSpPr>
        <p:spPr>
          <a:xfrm>
            <a:off x="1125415" y="940079"/>
            <a:ext cx="689317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Sjúkdómatrygging</a:t>
            </a:r>
            <a:r>
              <a:rPr lang="en-US" sz="2400" b="1" dirty="0"/>
              <a:t> </a:t>
            </a:r>
            <a:r>
              <a:rPr lang="en-US" sz="2400" b="1" dirty="0" err="1"/>
              <a:t>vegna</a:t>
            </a:r>
            <a:r>
              <a:rPr lang="en-US" sz="2400" b="1" dirty="0"/>
              <a:t> </a:t>
            </a:r>
            <a:r>
              <a:rPr lang="en-US" sz="2400" b="1" dirty="0" err="1"/>
              <a:t>krabbameina</a:t>
            </a:r>
            <a:r>
              <a:rPr lang="en-US" sz="2400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Félagsmenn</a:t>
            </a:r>
            <a:r>
              <a:rPr lang="en-US" dirty="0"/>
              <a:t> LSS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fá</a:t>
            </a:r>
            <a:r>
              <a:rPr lang="en-US" dirty="0"/>
              <a:t> </a:t>
            </a:r>
            <a:r>
              <a:rPr lang="en-US" dirty="0" err="1"/>
              <a:t>greidd</a:t>
            </a:r>
            <a:r>
              <a:rPr lang="en-US" dirty="0"/>
              <a:t> </a:t>
            </a:r>
            <a:r>
              <a:rPr lang="en-US" dirty="0" err="1"/>
              <a:t>laun</a:t>
            </a:r>
            <a:r>
              <a:rPr lang="en-US" dirty="0"/>
              <a:t> </a:t>
            </a: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kjarasming</a:t>
            </a:r>
            <a:r>
              <a:rPr lang="en-US" dirty="0"/>
              <a:t> LSS og SNS og </a:t>
            </a:r>
            <a:r>
              <a:rPr lang="en-US" dirty="0" err="1"/>
              <a:t>reiknast</a:t>
            </a:r>
            <a:r>
              <a:rPr lang="en-US" dirty="0"/>
              <a:t> í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lágmarki</a:t>
            </a:r>
            <a:r>
              <a:rPr lang="en-US" dirty="0"/>
              <a:t> 20% </a:t>
            </a:r>
            <a:r>
              <a:rPr lang="en-US" dirty="0" err="1"/>
              <a:t>starfshlutfalli</a:t>
            </a:r>
            <a:r>
              <a:rPr lang="en-US" dirty="0"/>
              <a:t> úr </a:t>
            </a:r>
            <a:r>
              <a:rPr lang="en-US" dirty="0" err="1"/>
              <a:t>frá</a:t>
            </a:r>
            <a:r>
              <a:rPr lang="en-US" dirty="0"/>
              <a:t> </a:t>
            </a:r>
            <a:r>
              <a:rPr lang="en-US" dirty="0" err="1"/>
              <a:t>launaflokki</a:t>
            </a:r>
            <a:r>
              <a:rPr lang="en-US" dirty="0"/>
              <a:t> 136 – </a:t>
            </a:r>
            <a:r>
              <a:rPr lang="en-US" dirty="0" err="1"/>
              <a:t>grunnlaun</a:t>
            </a:r>
            <a:r>
              <a:rPr lang="en-US" dirty="0"/>
              <a:t> í </a:t>
            </a:r>
            <a:r>
              <a:rPr lang="en-US" dirty="0" err="1"/>
              <a:t>kjarasamningi</a:t>
            </a:r>
            <a:r>
              <a:rPr lang="en-US" dirty="0"/>
              <a:t> LSS/SNS.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19 </a:t>
            </a:r>
            <a:r>
              <a:rPr lang="en-US" dirty="0" err="1"/>
              <a:t>tegundir</a:t>
            </a:r>
            <a:r>
              <a:rPr lang="en-US" dirty="0"/>
              <a:t> </a:t>
            </a:r>
            <a:r>
              <a:rPr lang="en-US" dirty="0" err="1"/>
              <a:t>krabbameina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skildgreind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starfstengd</a:t>
            </a:r>
            <a:r>
              <a:rPr lang="en-US" dirty="0"/>
              <a:t> </a:t>
            </a:r>
            <a:r>
              <a:rPr lang="en-US" dirty="0" err="1"/>
              <a:t>krabbamein</a:t>
            </a:r>
            <a:r>
              <a:rPr lang="en-US" dirty="0"/>
              <a:t> í Kanada.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Bótafjárhæð</a:t>
            </a:r>
            <a:r>
              <a:rPr lang="en-US" dirty="0"/>
              <a:t> 15.000.000 kr.</a:t>
            </a:r>
          </a:p>
          <a:p>
            <a:endParaRPr lang="en-US" dirty="0"/>
          </a:p>
          <a:p>
            <a:r>
              <a:rPr lang="en-US" b="1" dirty="0" err="1"/>
              <a:t>Gildir</a:t>
            </a:r>
            <a:r>
              <a:rPr lang="en-US" b="1" dirty="0"/>
              <a:t> í 3 </a:t>
            </a:r>
            <a:r>
              <a:rPr lang="en-US" b="1" dirty="0" err="1"/>
              <a:t>ár</a:t>
            </a:r>
            <a:r>
              <a:rPr lang="en-US" b="1" dirty="0"/>
              <a:t> </a:t>
            </a:r>
            <a:r>
              <a:rPr lang="en-US" b="1" dirty="0" err="1"/>
              <a:t>eftir</a:t>
            </a:r>
            <a:r>
              <a:rPr lang="en-US" b="1" dirty="0"/>
              <a:t> </a:t>
            </a:r>
            <a:r>
              <a:rPr lang="en-US" b="1" dirty="0" err="1"/>
              <a:t>að</a:t>
            </a:r>
            <a:r>
              <a:rPr lang="en-US" b="1" dirty="0"/>
              <a:t> </a:t>
            </a:r>
            <a:r>
              <a:rPr lang="en-US" b="1" dirty="0" err="1"/>
              <a:t>félagsmaður</a:t>
            </a:r>
            <a:r>
              <a:rPr lang="en-US" b="1" dirty="0"/>
              <a:t> </a:t>
            </a:r>
            <a:r>
              <a:rPr lang="en-US" b="1" dirty="0" err="1"/>
              <a:t>lætur</a:t>
            </a:r>
            <a:r>
              <a:rPr lang="en-US" b="1" dirty="0"/>
              <a:t> </a:t>
            </a:r>
            <a:r>
              <a:rPr lang="en-US" b="1" dirty="0" err="1"/>
              <a:t>af</a:t>
            </a:r>
            <a:r>
              <a:rPr lang="en-US" b="1" dirty="0"/>
              <a:t> </a:t>
            </a:r>
            <a:r>
              <a:rPr lang="en-US" b="1" dirty="0" err="1"/>
              <a:t>störfum</a:t>
            </a:r>
            <a:r>
              <a:rPr lang="en-US" b="1" dirty="0"/>
              <a:t> </a:t>
            </a:r>
            <a:r>
              <a:rPr lang="en-US" b="1" dirty="0" err="1"/>
              <a:t>séu</a:t>
            </a:r>
            <a:r>
              <a:rPr lang="en-US" b="1" dirty="0"/>
              <a:t> </a:t>
            </a:r>
            <a:r>
              <a:rPr lang="en-US" b="1" dirty="0" err="1"/>
              <a:t>starfslok</a:t>
            </a:r>
            <a:r>
              <a:rPr lang="en-US" b="1" dirty="0"/>
              <a:t> </a:t>
            </a:r>
            <a:r>
              <a:rPr lang="en-US" b="1" dirty="0" err="1"/>
              <a:t>fyrir</a:t>
            </a:r>
            <a:r>
              <a:rPr lang="en-US" b="1" dirty="0"/>
              <a:t> 60 </a:t>
            </a:r>
            <a:r>
              <a:rPr lang="en-US" b="1" dirty="0" err="1"/>
              <a:t>ára</a:t>
            </a:r>
            <a:r>
              <a:rPr lang="en-US" b="1" dirty="0"/>
              <a:t> </a:t>
            </a:r>
            <a:r>
              <a:rPr lang="en-US" b="1" dirty="0" err="1"/>
              <a:t>aldur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5 </a:t>
            </a:r>
            <a:r>
              <a:rPr lang="en-US" b="1" dirty="0" err="1"/>
              <a:t>ár</a:t>
            </a:r>
            <a:r>
              <a:rPr lang="en-US" b="1" dirty="0"/>
              <a:t> </a:t>
            </a:r>
            <a:r>
              <a:rPr lang="en-US" b="1" dirty="0" err="1"/>
              <a:t>láti</a:t>
            </a:r>
            <a:r>
              <a:rPr lang="en-US" b="1" dirty="0"/>
              <a:t> </a:t>
            </a:r>
            <a:r>
              <a:rPr lang="en-US" b="1" dirty="0" err="1"/>
              <a:t>starfsmaður</a:t>
            </a:r>
            <a:r>
              <a:rPr lang="en-US" b="1" dirty="0"/>
              <a:t> </a:t>
            </a:r>
            <a:r>
              <a:rPr lang="en-US" b="1" dirty="0" err="1"/>
              <a:t>af</a:t>
            </a:r>
            <a:r>
              <a:rPr lang="en-US" b="1" dirty="0"/>
              <a:t> </a:t>
            </a:r>
            <a:r>
              <a:rPr lang="en-US" b="1" dirty="0" err="1"/>
              <a:t>störfum</a:t>
            </a:r>
            <a:r>
              <a:rPr lang="en-US" b="1" dirty="0"/>
              <a:t> </a:t>
            </a:r>
            <a:r>
              <a:rPr lang="en-US" b="1" dirty="0" err="1"/>
              <a:t>eftir</a:t>
            </a:r>
            <a:r>
              <a:rPr lang="en-US" b="1" dirty="0"/>
              <a:t> </a:t>
            </a:r>
            <a:r>
              <a:rPr lang="en-US" b="1" dirty="0" err="1"/>
              <a:t>eftir</a:t>
            </a:r>
            <a:r>
              <a:rPr lang="en-US" b="1" dirty="0"/>
              <a:t> 60 </a:t>
            </a:r>
            <a:r>
              <a:rPr lang="en-US" b="1" dirty="0" err="1"/>
              <a:t>ára</a:t>
            </a:r>
            <a:r>
              <a:rPr lang="en-US" b="1" dirty="0"/>
              <a:t> </a:t>
            </a:r>
            <a:r>
              <a:rPr lang="en-US" b="1" dirty="0" err="1"/>
              <a:t>afmælisdag</a:t>
            </a:r>
            <a:r>
              <a:rPr lang="en-US" b="1" dirty="0"/>
              <a:t>.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s-I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7DAA8B-3CDF-EF53-33FD-1B8547C7224C}"/>
              </a:ext>
            </a:extLst>
          </p:cNvPr>
          <p:cNvSpPr txBox="1"/>
          <p:nvPr/>
        </p:nvSpPr>
        <p:spPr>
          <a:xfrm>
            <a:off x="1125415" y="4440593"/>
            <a:ext cx="689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Þeir</a:t>
            </a:r>
            <a:r>
              <a:rPr lang="en-US" dirty="0"/>
              <a:t> </a:t>
            </a:r>
            <a:r>
              <a:rPr lang="en-US" dirty="0" err="1"/>
              <a:t>félagsmenn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ekki </a:t>
            </a:r>
            <a:r>
              <a:rPr lang="en-US" dirty="0" err="1"/>
              <a:t>ná</a:t>
            </a:r>
            <a:r>
              <a:rPr lang="en-US" dirty="0"/>
              <a:t> 20% </a:t>
            </a:r>
            <a:r>
              <a:rPr lang="en-US" dirty="0" err="1"/>
              <a:t>starfshlutfalli</a:t>
            </a:r>
            <a:r>
              <a:rPr lang="en-US" dirty="0"/>
              <a:t> </a:t>
            </a:r>
            <a:r>
              <a:rPr lang="en-US" dirty="0" err="1"/>
              <a:t>út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</a:t>
            </a:r>
            <a:r>
              <a:rPr lang="en-US" dirty="0" err="1"/>
              <a:t>launaflokki</a:t>
            </a:r>
            <a:r>
              <a:rPr lang="en-US" dirty="0"/>
              <a:t> 136 – </a:t>
            </a:r>
            <a:r>
              <a:rPr lang="en-US" dirty="0" err="1"/>
              <a:t>grunnlaun</a:t>
            </a:r>
            <a:r>
              <a:rPr lang="en-US" dirty="0"/>
              <a:t> í </a:t>
            </a:r>
            <a:r>
              <a:rPr lang="en-US" dirty="0" err="1"/>
              <a:t>kjarasamningi</a:t>
            </a:r>
            <a:r>
              <a:rPr lang="en-US" dirty="0"/>
              <a:t> LSS/SNS </a:t>
            </a:r>
            <a:r>
              <a:rPr lang="en-US" dirty="0" err="1"/>
              <a:t>falla</a:t>
            </a:r>
            <a:r>
              <a:rPr lang="en-US" dirty="0"/>
              <a:t> </a:t>
            </a:r>
            <a:r>
              <a:rPr lang="en-US" dirty="0" err="1"/>
              <a:t>undir</a:t>
            </a:r>
            <a:r>
              <a:rPr lang="en-US" dirty="0"/>
              <a:t> </a:t>
            </a:r>
            <a:r>
              <a:rPr lang="en-US" dirty="0" err="1"/>
              <a:t>Tryggingasjóð</a:t>
            </a:r>
            <a:r>
              <a:rPr lang="en-US" dirty="0"/>
              <a:t> LSS/SNS og </a:t>
            </a:r>
            <a:r>
              <a:rPr lang="en-US" dirty="0" err="1"/>
              <a:t>greiðir</a:t>
            </a:r>
            <a:r>
              <a:rPr lang="en-US" dirty="0"/>
              <a:t> </a:t>
            </a:r>
            <a:r>
              <a:rPr lang="en-US" dirty="0" err="1"/>
              <a:t>sjóðurinn</a:t>
            </a:r>
            <a:r>
              <a:rPr lang="en-US" dirty="0"/>
              <a:t> </a:t>
            </a:r>
            <a:r>
              <a:rPr lang="en-US" dirty="0" err="1"/>
              <a:t>sjálfur</a:t>
            </a:r>
            <a:r>
              <a:rPr lang="en-US" dirty="0"/>
              <a:t> </a:t>
            </a:r>
            <a:r>
              <a:rPr lang="en-US" dirty="0" err="1"/>
              <a:t>bætur</a:t>
            </a:r>
            <a:r>
              <a:rPr lang="en-US" dirty="0"/>
              <a:t>.</a:t>
            </a:r>
          </a:p>
          <a:p>
            <a:r>
              <a:rPr lang="en-US" dirty="0" err="1"/>
              <a:t>Bótafjárhæð</a:t>
            </a:r>
            <a:r>
              <a:rPr lang="en-US" dirty="0"/>
              <a:t> 1.000.000 kr.</a:t>
            </a:r>
            <a:endParaRPr lang="is-IS" dirty="0"/>
          </a:p>
          <a:p>
            <a:r>
              <a:rPr lang="is-IS" dirty="0"/>
              <a:t>Hámarksgreiðsla úr sjóðnum á ári 3.000.000 (3 tilvik).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9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4BE80A-52AC-D383-4B35-409D415691FF}"/>
              </a:ext>
            </a:extLst>
          </p:cNvPr>
          <p:cNvSpPr txBox="1"/>
          <p:nvPr/>
        </p:nvSpPr>
        <p:spPr>
          <a:xfrm>
            <a:off x="838200" y="980273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Listi</a:t>
            </a:r>
            <a:r>
              <a:rPr lang="en-US" sz="2400" b="1" dirty="0"/>
              <a:t> </a:t>
            </a:r>
            <a:r>
              <a:rPr lang="en-US" sz="2400" b="1" dirty="0" err="1"/>
              <a:t>yfir</a:t>
            </a:r>
            <a:r>
              <a:rPr lang="en-US" sz="2400" b="1" dirty="0"/>
              <a:t> </a:t>
            </a:r>
            <a:r>
              <a:rPr lang="en-US" sz="2400" b="1" dirty="0" err="1"/>
              <a:t>krabbamein</a:t>
            </a:r>
            <a:r>
              <a:rPr lang="en-US" sz="2400" b="1" dirty="0"/>
              <a:t> </a:t>
            </a:r>
            <a:r>
              <a:rPr lang="en-US" sz="2400" b="1" dirty="0" err="1"/>
              <a:t>og</a:t>
            </a:r>
            <a:r>
              <a:rPr lang="en-US" sz="2400" b="1" dirty="0"/>
              <a:t> </a:t>
            </a:r>
            <a:r>
              <a:rPr lang="en-US" sz="2400" b="1" dirty="0" err="1"/>
              <a:t>starfstíma</a:t>
            </a:r>
            <a:r>
              <a:rPr lang="en-US" sz="2400" b="1" dirty="0"/>
              <a:t> </a:t>
            </a:r>
            <a:r>
              <a:rPr lang="en-US" sz="2400" b="1" dirty="0" err="1"/>
              <a:t>sem</a:t>
            </a:r>
            <a:r>
              <a:rPr lang="en-US" sz="2400" b="1" dirty="0"/>
              <a:t> </a:t>
            </a:r>
            <a:r>
              <a:rPr lang="en-US" sz="2400" b="1" dirty="0" err="1"/>
              <a:t>þarf</a:t>
            </a:r>
            <a:r>
              <a:rPr lang="en-US" sz="2400" b="1" dirty="0"/>
              <a:t> </a:t>
            </a:r>
            <a:r>
              <a:rPr lang="en-US" sz="2400" b="1" dirty="0" err="1"/>
              <a:t>að</a:t>
            </a:r>
            <a:r>
              <a:rPr lang="en-US" sz="2400" b="1" dirty="0"/>
              <a:t> </a:t>
            </a:r>
            <a:r>
              <a:rPr lang="en-US" sz="2400" b="1" dirty="0" err="1"/>
              <a:t>uppfylla</a:t>
            </a:r>
            <a:endParaRPr lang="is-IS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6A33FD-CC2F-82DE-777B-B52A59D0EEF9}"/>
              </a:ext>
            </a:extLst>
          </p:cNvPr>
          <p:cNvSpPr txBox="1"/>
          <p:nvPr/>
        </p:nvSpPr>
        <p:spPr>
          <a:xfrm>
            <a:off x="838200" y="1649454"/>
            <a:ext cx="6998677" cy="422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 Vátryggingin geiðir bætur í eingreiðslu ef vátryggður greinist með eitthvað af eftirfarandi krabbameinum: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 Hvítblæði (Primary site leukemia) - hafi starfsmaður starfað í 5 ár sem slökkviliðsmaður.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4.1.2 Krabbamein í heila (Primary site bladder cancer) – hafi félagsmaður starfað í 15 ár sem slökkviliðsmaður.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4.1.3 Krabbamein í þvagblöðru (Primary site ureter cancer) – hafi félagsmaður starfað í 15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4.1.4 Krabbamein í þvagrás (Primary site ureter cancer) – Hafi félagsmaður starfað í 15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4.1.5 Krabbamein í nýrum (Primary site kidney cancer) – hafi félagsmaður starfað í 20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4.1.6 Ristilkrabbamein (primary site kidney cancer) – hafi félagsmaður starfað í 20 ár sem slökkviliðsmaður. </a:t>
            </a:r>
          </a:p>
        </p:txBody>
      </p:sp>
    </p:spTree>
    <p:extLst>
      <p:ext uri="{BB962C8B-B14F-4D97-AF65-F5344CB8AC3E}">
        <p14:creationId xmlns:p14="http://schemas.microsoft.com/office/powerpoint/2010/main" val="2459346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4BE80A-52AC-D383-4B35-409D415691FF}"/>
              </a:ext>
            </a:extLst>
          </p:cNvPr>
          <p:cNvSpPr txBox="1"/>
          <p:nvPr/>
        </p:nvSpPr>
        <p:spPr>
          <a:xfrm>
            <a:off x="838200" y="980273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Listi</a:t>
            </a:r>
            <a:r>
              <a:rPr lang="en-US" sz="2400" b="1" dirty="0"/>
              <a:t> </a:t>
            </a:r>
            <a:r>
              <a:rPr lang="en-US" sz="2400" b="1" dirty="0" err="1"/>
              <a:t>yfir</a:t>
            </a:r>
            <a:r>
              <a:rPr lang="en-US" sz="2400" b="1" dirty="0"/>
              <a:t> </a:t>
            </a:r>
            <a:r>
              <a:rPr lang="en-US" sz="2400" b="1" dirty="0" err="1"/>
              <a:t>krabbamein</a:t>
            </a:r>
            <a:r>
              <a:rPr lang="en-US" sz="2400" b="1" dirty="0"/>
              <a:t> </a:t>
            </a:r>
            <a:r>
              <a:rPr lang="en-US" sz="2400" b="1" dirty="0" err="1"/>
              <a:t>og</a:t>
            </a:r>
            <a:r>
              <a:rPr lang="en-US" sz="2400" b="1" dirty="0"/>
              <a:t> </a:t>
            </a:r>
            <a:r>
              <a:rPr lang="en-US" sz="2400" b="1" dirty="0" err="1"/>
              <a:t>starfstíma</a:t>
            </a:r>
            <a:r>
              <a:rPr lang="en-US" sz="2400" b="1" dirty="0"/>
              <a:t> </a:t>
            </a:r>
            <a:r>
              <a:rPr lang="en-US" sz="2400" b="1" dirty="0" err="1"/>
              <a:t>sem</a:t>
            </a:r>
            <a:r>
              <a:rPr lang="en-US" sz="2400" b="1" dirty="0"/>
              <a:t> </a:t>
            </a:r>
            <a:r>
              <a:rPr lang="en-US" sz="2400" b="1" dirty="0" err="1"/>
              <a:t>þarf</a:t>
            </a:r>
            <a:r>
              <a:rPr lang="en-US" sz="2400" b="1" dirty="0"/>
              <a:t> </a:t>
            </a:r>
            <a:r>
              <a:rPr lang="en-US" sz="2400" b="1" dirty="0" err="1"/>
              <a:t>að</a:t>
            </a:r>
            <a:r>
              <a:rPr lang="en-US" sz="2400" b="1" dirty="0"/>
              <a:t> </a:t>
            </a:r>
            <a:r>
              <a:rPr lang="en-US" sz="2400" b="1" dirty="0" err="1"/>
              <a:t>uppfylla</a:t>
            </a:r>
            <a:endParaRPr lang="is-IS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6A33FD-CC2F-82DE-777B-B52A59D0EEF9}"/>
              </a:ext>
            </a:extLst>
          </p:cNvPr>
          <p:cNvSpPr txBox="1"/>
          <p:nvPr/>
        </p:nvSpPr>
        <p:spPr>
          <a:xfrm>
            <a:off x="838200" y="1629508"/>
            <a:ext cx="6998677" cy="482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4.1.7 Eitilæxli sem ekki er Hodgins krabbamein (Primary site non-Hodgin´s lymphoma – hafi félagsmaður starfað í 20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4.1.8 Lungnakrabbamein svo fremi sem einstaklingur reyki ekki (Primary site lung cancer inn on-smokers) – hafi félagsmaður starfað í 15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4.1.9 Krabbamein í eistum (Primary site testicular cancer) – hafi félagsmaður starfað í 10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4.1.10 Krabbamein í vélinda (Primary site esophageal cancer) – hafi félagsmaður starfað í 25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4.1.11 Krabbamein í blöðruhálskirtli (Primary site prostate cancer) – hafi félagsmaður starfað í 15 ár sem slökkviliðsmaður. 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4.1.12 Húðkrabbamein (Primary site skin cancer) – hafi félagsmaður starfað í 15 ár sem slökkviliðsmaður.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s-IS" dirty="0"/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is-I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47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4BE80A-52AC-D383-4B35-409D415691FF}"/>
              </a:ext>
            </a:extLst>
          </p:cNvPr>
          <p:cNvSpPr txBox="1"/>
          <p:nvPr/>
        </p:nvSpPr>
        <p:spPr>
          <a:xfrm>
            <a:off x="838200" y="102716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Listi</a:t>
            </a:r>
            <a:r>
              <a:rPr lang="en-US" sz="2400" b="1" dirty="0"/>
              <a:t> </a:t>
            </a:r>
            <a:r>
              <a:rPr lang="en-US" sz="2400" b="1" dirty="0" err="1"/>
              <a:t>yfir</a:t>
            </a:r>
            <a:r>
              <a:rPr lang="en-US" sz="2400" b="1" dirty="0"/>
              <a:t> </a:t>
            </a:r>
            <a:r>
              <a:rPr lang="en-US" sz="2400" b="1" dirty="0" err="1"/>
              <a:t>krabbamein</a:t>
            </a:r>
            <a:r>
              <a:rPr lang="en-US" sz="2400" b="1" dirty="0"/>
              <a:t> </a:t>
            </a:r>
            <a:r>
              <a:rPr lang="en-US" sz="2400" b="1" dirty="0" err="1"/>
              <a:t>og</a:t>
            </a:r>
            <a:r>
              <a:rPr lang="en-US" sz="2400" b="1" dirty="0"/>
              <a:t> </a:t>
            </a:r>
            <a:r>
              <a:rPr lang="en-US" sz="2400" b="1" dirty="0" err="1"/>
              <a:t>starfstíma</a:t>
            </a:r>
            <a:r>
              <a:rPr lang="en-US" sz="2400" b="1" dirty="0"/>
              <a:t> </a:t>
            </a:r>
            <a:r>
              <a:rPr lang="en-US" sz="2400" b="1" dirty="0" err="1"/>
              <a:t>sem</a:t>
            </a:r>
            <a:r>
              <a:rPr lang="en-US" sz="2400" b="1" dirty="0"/>
              <a:t> </a:t>
            </a:r>
            <a:r>
              <a:rPr lang="en-US" sz="2400" b="1" dirty="0" err="1"/>
              <a:t>þarf</a:t>
            </a:r>
            <a:r>
              <a:rPr lang="en-US" sz="2400" b="1" dirty="0"/>
              <a:t> </a:t>
            </a:r>
            <a:r>
              <a:rPr lang="en-US" sz="2400" b="1" dirty="0" err="1"/>
              <a:t>að</a:t>
            </a:r>
            <a:r>
              <a:rPr lang="en-US" sz="2400" b="1" dirty="0"/>
              <a:t> </a:t>
            </a:r>
            <a:r>
              <a:rPr lang="en-US" sz="2400" b="1" dirty="0" err="1"/>
              <a:t>uppfylla</a:t>
            </a:r>
            <a:endParaRPr lang="is-IS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6A33FD-CC2F-82DE-777B-B52A59D0EEF9}"/>
              </a:ext>
            </a:extLst>
          </p:cNvPr>
          <p:cNvSpPr txBox="1"/>
          <p:nvPr/>
        </p:nvSpPr>
        <p:spPr>
          <a:xfrm>
            <a:off x="838200" y="1606062"/>
            <a:ext cx="6998677" cy="4485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4.1.13 Brjóstakrabbamein (Primary site breast canver) – hafi félagsmaður starfað í 10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4.1.14 Mergæxli (Primary site myeloma) – hafi félagsmaður starfað í 15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4.1.15 Leghálskrabbamein (Primary site cervical cancer) – hafi félagsmaður starfað í 10 ár sem slökkviliðsmaður.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4.1.16 Krabbamein í eggjastokkum (Primary site ovarian cancer) – hafi félagsmaður starfað í 10 ár sem slökkviliðsmaður.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4.1.17 Krabbamein í forhúð lims (Primary site penile cancer) – hafi félagsmaður starfað í 15 ár sem slökkviliðsmaður.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4.1.18 Krabbamein í brisi (Primary site pancreatic cancer) – hafi félagsmaður starfað í 10 ár sem slökkviliðsmaður.</a:t>
            </a:r>
          </a:p>
          <a:p>
            <a:r>
              <a:rPr lang="is-I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4.1.19 Sortuæxlli (Primary site melonoma) – hafi félagsmaður starfað í 15 ár sem slökkviliðsmaður. </a:t>
            </a:r>
            <a:endParaRPr lang="is-IS" dirty="0"/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is-I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4ce2c0-b3f7-4546-8799-0a8ce9e1af6d">
      <Terms xmlns="http://schemas.microsoft.com/office/infopath/2007/PartnerControls"/>
    </lcf76f155ced4ddcb4097134ff3c332f>
    <TaxCatchAll xmlns="17683976-476e-4379-a878-745be0d8831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BA17ADFA1A042B237E6AE9C1D1046" ma:contentTypeVersion="17" ma:contentTypeDescription="Create a new document." ma:contentTypeScope="" ma:versionID="151adaae46985fc403e0b02362f8bf60">
  <xsd:schema xmlns:xsd="http://www.w3.org/2001/XMLSchema" xmlns:xs="http://www.w3.org/2001/XMLSchema" xmlns:p="http://schemas.microsoft.com/office/2006/metadata/properties" xmlns:ns2="17683976-476e-4379-a878-745be0d88314" xmlns:ns3="314ce2c0-b3f7-4546-8799-0a8ce9e1af6d" targetNamespace="http://schemas.microsoft.com/office/2006/metadata/properties" ma:root="true" ma:fieldsID="3f622c1bb6de453ee806a2f58f2fc9b2" ns2:_="" ns3:_="">
    <xsd:import namespace="17683976-476e-4379-a878-745be0d88314"/>
    <xsd:import namespace="314ce2c0-b3f7-4546-8799-0a8ce9e1af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83976-476e-4379-a878-745be0d883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e391a3-ecfb-499c-a50f-67db9c3119bb}" ma:internalName="TaxCatchAll" ma:showField="CatchAllData" ma:web="17683976-476e-4379-a878-745be0d883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4ce2c0-b3f7-4546-8799-0a8ce9e1af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b43e01-844a-4dea-a542-4fa4702f05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7376BF-2176-43D3-AFCB-6BB3105E0A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B1CA0C-2BDF-4727-BEA4-3A77A5960AB2}">
  <ds:schemaRefs>
    <ds:schemaRef ds:uri="http://schemas.microsoft.com/office/2006/metadata/properties"/>
    <ds:schemaRef ds:uri="http://schemas.microsoft.com/office/infopath/2007/PartnerControls"/>
    <ds:schemaRef ds:uri="314ce2c0-b3f7-4546-8799-0a8ce9e1af6d"/>
    <ds:schemaRef ds:uri="17683976-476e-4379-a878-745be0d88314"/>
  </ds:schemaRefs>
</ds:datastoreItem>
</file>

<file path=customXml/itemProps3.xml><?xml version="1.0" encoding="utf-8"?>
<ds:datastoreItem xmlns:ds="http://schemas.openxmlformats.org/officeDocument/2006/customXml" ds:itemID="{6BEF7173-D14A-4BDE-BFB2-482E29E98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683976-476e-4379-a878-745be0d88314"/>
    <ds:schemaRef ds:uri="314ce2c0-b3f7-4546-8799-0a8ce9e1af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875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Kaktus</dc:creator>
  <cp:lastModifiedBy>Guðrún Hilmarsdóttir</cp:lastModifiedBy>
  <cp:revision>7</cp:revision>
  <dcterms:created xsi:type="dcterms:W3CDTF">2018-04-09T11:17:33Z</dcterms:created>
  <dcterms:modified xsi:type="dcterms:W3CDTF">2023-08-29T11:21:19Z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0x01010055ABA17ADFA1A042B237E6AE9C1D1046</vt:lpwstr>
  </property>
  <property fmtid="{D5CDD505-2E9C-101B-9397-08002B2CF9AE}" pid="3" name="MediaServiceImageTags">
    <vt:lpwstr/>
  </property>
</Properties>
</file>